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265680" y="1151280"/>
            <a:ext cx="4044960" cy="725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265680" y="1151280"/>
            <a:ext cx="4044960" cy="725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265680" y="1151280"/>
            <a:ext cx="4044960" cy="725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700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7534080" y="72432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753408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623700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23516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265680" y="1151280"/>
            <a:ext cx="4044960" cy="725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93956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369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905520" y="265428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lIns="0" rIns="0" tIns="0" bIns="0" anchor="ctr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3956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905520" y="724320"/>
            <a:ext cx="187200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939560" y="2654280"/>
            <a:ext cx="3836520" cy="1762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128800" y="0"/>
            <a:ext cx="1014840" cy="1014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flipH="1">
            <a:off x="7112880" y="0"/>
            <a:ext cx="1014840" cy="101484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 flipH="1" rot="10800000">
            <a:off x="8128080" y="1015200"/>
            <a:ext cx="1014840" cy="101484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rot="10800000">
            <a:off x="7113600" y="1015200"/>
            <a:ext cx="1014840" cy="101484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 rot="10800000">
            <a:off x="9144000" y="2030400"/>
            <a:ext cx="1014840" cy="101484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597960" y="1775160"/>
            <a:ext cx="8221680" cy="838440"/>
          </a:xfrm>
          <a:prstGeom prst="rect">
            <a:avLst/>
          </a:prstGeom>
        </p:spPr>
        <p:txBody>
          <a:bodyPr tIns="91440" bIns="91440" anchor="b"/>
          <a:p>
            <a:r>
              <a:rPr b="0" lang="en-GB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6E0D2201-3F15-4705-AB3D-6147F41A2901}" type="slidenum"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&lt;number&gt;</a:t>
            </a:fld>
            <a:endParaRPr b="0" lang="en-GB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8154720" y="3903840"/>
            <a:ext cx="988920" cy="9874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 flipH="1">
            <a:off x="6180480" y="3903840"/>
            <a:ext cx="988920" cy="9874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7170120" y="3903840"/>
            <a:ext cx="988920" cy="987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 rot="10800000">
            <a:off x="9144000" y="4891680"/>
            <a:ext cx="988920" cy="9874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0" y="4891680"/>
            <a:ext cx="9143640" cy="2516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PlaceHolder 6"/>
          <p:cNvSpPr>
            <a:spLocks noGrp="1"/>
          </p:cNvSpPr>
          <p:nvPr>
            <p:ph type="title"/>
          </p:nvPr>
        </p:nvSpPr>
        <p:spPr>
          <a:xfrm>
            <a:off x="311760" y="410040"/>
            <a:ext cx="8520120" cy="607320"/>
          </a:xfrm>
          <a:prstGeom prst="rect">
            <a:avLst/>
          </a:prstGeom>
        </p:spPr>
        <p:txBody>
          <a:bodyPr tIns="91440" bIns="91440"/>
          <a:p>
            <a:r>
              <a:rPr b="0" lang="en-GB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body"/>
          </p:nvPr>
        </p:nvSpPr>
        <p:spPr>
          <a:xfrm>
            <a:off x="311760" y="1229760"/>
            <a:ext cx="8520120" cy="33386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AF14AD96-0E3C-45BC-B0B8-652E6EC422A0}" type="slidenum"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1</a:t>
            </a:fld>
            <a:endParaRPr b="0" lang="en-GB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897DAFD0-56CD-403D-B599-B51452C5CFE9}" type="slidenum">
              <a:rPr b="0" lang="en-GB" sz="10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1</a:t>
            </a:fld>
            <a:endParaRPr b="0" lang="en-GB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5029560" y="4495680"/>
            <a:ext cx="468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PlaceHolder 3"/>
          <p:cNvSpPr>
            <a:spLocks noGrp="1"/>
          </p:cNvSpPr>
          <p:nvPr>
            <p:ph type="title"/>
          </p:nvPr>
        </p:nvSpPr>
        <p:spPr>
          <a:xfrm>
            <a:off x="265680" y="1151280"/>
            <a:ext cx="4044960" cy="1564200"/>
          </a:xfrm>
          <a:prstGeom prst="rect">
            <a:avLst/>
          </a:prstGeom>
        </p:spPr>
        <p:txBody>
          <a:bodyPr tIns="91440" bIns="91440" anchor="b"/>
          <a:p>
            <a:r>
              <a:rPr b="0" lang="en-GB" sz="4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939560" y="724320"/>
            <a:ext cx="3836520" cy="3694680"/>
          </a:xfrm>
          <a:prstGeom prst="rect">
            <a:avLst/>
          </a:prstGeom>
        </p:spPr>
        <p:txBody>
          <a:bodyPr tIns="91440" bIns="91440" anchor="ctr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sldNum"/>
          </p:nvPr>
        </p:nvSpPr>
        <p:spPr>
          <a:xfrm>
            <a:off x="8460360" y="465120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3B040911-DE57-4927-BC94-8DA274CD23F7}" type="slidenum">
              <a:rPr b="0" lang="en-GB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1</a:t>
            </a:fld>
            <a:endParaRPr b="0" lang="en-GB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625680" y="882000"/>
            <a:ext cx="7892640" cy="15451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GB" sz="4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pectral"/>
                <a:ea typeface="Spectral"/>
              </a:rPr>
              <a:t>Final Project: </a:t>
            </a:r>
            <a:br/>
            <a:r>
              <a:rPr b="1" lang="en-GB" sz="4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pectral"/>
                <a:ea typeface="Spectral"/>
              </a:rPr>
              <a:t>Asbestos Inspection Robot</a:t>
            </a:r>
            <a:br/>
            <a:r>
              <a:rPr b="0" lang="en-GB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Robotics (Theory, Practice, Philosophy)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97960" y="3020760"/>
            <a:ext cx="8221680" cy="43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2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Ka Hei Pinky Chow, Bryony Bar</a:t>
            </a:r>
            <a:endParaRPr b="0" lang="en-GB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Google Shape;87;p13" descr=""/>
          <p:cNvPicPr/>
          <p:nvPr/>
        </p:nvPicPr>
        <p:blipFill>
          <a:blip r:embed="rId1"/>
          <a:stretch/>
        </p:blipFill>
        <p:spPr>
          <a:xfrm>
            <a:off x="5377320" y="2676600"/>
            <a:ext cx="2476080" cy="185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Google Shape;185;p2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4962600"/>
          </a:xfrm>
          <a:prstGeom prst="rect">
            <a:avLst/>
          </a:prstGeom>
          <a:ln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7081920" y="1371240"/>
            <a:ext cx="2061720" cy="2580840"/>
          </a:xfrm>
          <a:prstGeom prst="flowChartOffpageConnector">
            <a:avLst/>
          </a:prstGeom>
          <a:noFill/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Google Shape;193;p2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496260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1295280" y="28800"/>
            <a:ext cx="1843200" cy="2334960"/>
          </a:xfrm>
          <a:prstGeom prst="flowChartOffpageConnector">
            <a:avLst/>
          </a:prstGeom>
          <a:noFill/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Rotary Encoder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311760" y="1229760"/>
            <a:ext cx="346860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Optically measures how far something has moved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LED &amp; a Photo Diode mounted facing each other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Light emitted by the IR LED is blocked because of the alternating slots of the encoder disc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Conduction level changes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Google Shape;201;p24" descr=""/>
          <p:cNvPicPr/>
          <p:nvPr/>
        </p:nvPicPr>
        <p:blipFill>
          <a:blip r:embed="rId1"/>
          <a:stretch/>
        </p:blipFill>
        <p:spPr>
          <a:xfrm>
            <a:off x="3994560" y="1265760"/>
            <a:ext cx="5149080" cy="261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Google Shape;208;p2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4962600"/>
          </a:xfrm>
          <a:prstGeom prst="rect">
            <a:avLst/>
          </a:prstGeom>
          <a:ln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311760" y="2233440"/>
            <a:ext cx="2042280" cy="2531880"/>
          </a:xfrm>
          <a:prstGeom prst="flowChartOffpageConnector">
            <a:avLst/>
          </a:prstGeom>
          <a:noFill/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Google Shape;216;p26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496260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4944960" y="2326320"/>
            <a:ext cx="2240280" cy="2636280"/>
          </a:xfrm>
          <a:prstGeom prst="flowChartOffpageConnector">
            <a:avLst/>
          </a:prstGeom>
          <a:noFill/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Google Shape;224;p27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496260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5776920" y="38160"/>
            <a:ext cx="1673280" cy="2032560"/>
          </a:xfrm>
          <a:prstGeom prst="flowChartOffpageConnector">
            <a:avLst/>
          </a:prstGeom>
          <a:noFill/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4"/>
          <p:cNvSpPr/>
          <p:nvPr/>
        </p:nvSpPr>
        <p:spPr>
          <a:xfrm>
            <a:off x="0" y="805320"/>
            <a:ext cx="765720" cy="2815920"/>
          </a:xfrm>
          <a:prstGeom prst="flowChartOffpageConnector">
            <a:avLst/>
          </a:prstGeom>
          <a:noFill/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5"/>
          <p:cNvSpPr/>
          <p:nvPr/>
        </p:nvSpPr>
        <p:spPr>
          <a:xfrm>
            <a:off x="4572000" y="1447200"/>
            <a:ext cx="1103040" cy="1276200"/>
          </a:xfrm>
          <a:prstGeom prst="flowChartOffpageConnector">
            <a:avLst/>
          </a:prstGeom>
          <a:noFill/>
          <a:ln w="38160">
            <a:solidFill>
              <a:srgbClr val="4a86e8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Google Shape;234;p28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4962600"/>
          </a:xfrm>
          <a:prstGeom prst="rect">
            <a:avLst/>
          </a:prstGeom>
          <a:ln>
            <a:noFill/>
          </a:ln>
        </p:spPr>
      </p:pic>
      <p:pic>
        <p:nvPicPr>
          <p:cNvPr id="254" name="Google Shape;235;p28" descr=""/>
          <p:cNvPicPr/>
          <p:nvPr/>
        </p:nvPicPr>
        <p:blipFill>
          <a:blip r:embed="rId2"/>
          <a:stretch/>
        </p:blipFill>
        <p:spPr>
          <a:xfrm>
            <a:off x="4874040" y="942120"/>
            <a:ext cx="4217760" cy="3243240"/>
          </a:xfrm>
          <a:prstGeom prst="rect">
            <a:avLst/>
          </a:prstGeom>
          <a:ln>
            <a:noFill/>
          </a:ln>
        </p:spPr>
      </p:pic>
      <p:sp>
        <p:nvSpPr>
          <p:cNvPr id="255" name="CustomShape 3"/>
          <p:cNvSpPr/>
          <p:nvPr/>
        </p:nvSpPr>
        <p:spPr>
          <a:xfrm rot="5400000">
            <a:off x="4962600" y="468720"/>
            <a:ext cx="3876120" cy="438732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38160">
            <a:solidFill>
              <a:srgbClr val="a61c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Python Coding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311760" y="1417680"/>
            <a:ext cx="37630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Operation process: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Ultrasonic sensor - Constantly testing obstacle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Measuring distance - Rotary sensor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Sampling - Stop every 5 metres and initiate asbestos sensor; different response according to results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Return to the starting point when finished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4075200" y="1417680"/>
            <a:ext cx="37630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Functions: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9760">
              <a:lnSpc>
                <a:spcPct val="100000"/>
              </a:lnSpc>
              <a:spcBef>
                <a:spcPts val="1599"/>
              </a:spcBef>
              <a:buClr>
                <a:srgbClr val="434343"/>
              </a:buClr>
              <a:buFont typeface="Roboto"/>
              <a:buAutoNum type="arabicPeriod"/>
            </a:pP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process_sampling()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434343"/>
              </a:buClr>
              <a:buFont typeface="Roboto"/>
              <a:buAutoNum type="arabicPeriod"/>
            </a:pP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process_asbestos_sensor()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434343"/>
              </a:buClr>
              <a:buFont typeface="Roboto"/>
              <a:buAutoNum type="arabicPeriod"/>
            </a:pP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process_ultrasonic_sensor()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434343"/>
              </a:buClr>
              <a:buFont typeface="Roboto"/>
              <a:buAutoNum type="arabicPeriod"/>
            </a:pP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detect_obstacle()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29760">
              <a:lnSpc>
                <a:spcPct val="100000"/>
              </a:lnSpc>
              <a:buClr>
                <a:srgbClr val="434343"/>
              </a:buClr>
              <a:buFont typeface="Roboto"/>
              <a:buAutoNum type="arabicPeriod"/>
            </a:pP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power_off()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Python Coding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311760" y="1417680"/>
            <a:ext cx="37630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Operation process: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Ultrasonic sensor - Constantly testing obstacle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Measuring distance - Rotary sensor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Sampling - Stop every 5 metres and initiate asbestos sensor; different response according to results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Return to the starting point when finished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Google Shape;250;p30" descr=""/>
          <p:cNvPicPr/>
          <p:nvPr/>
        </p:nvPicPr>
        <p:blipFill>
          <a:blip r:embed="rId1"/>
          <a:stretch/>
        </p:blipFill>
        <p:spPr>
          <a:xfrm>
            <a:off x="4075200" y="2213640"/>
            <a:ext cx="5068440" cy="266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Python Coding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Google Shape;256;p31" descr=""/>
          <p:cNvPicPr/>
          <p:nvPr/>
        </p:nvPicPr>
        <p:blipFill>
          <a:blip r:embed="rId1"/>
          <a:stretch/>
        </p:blipFill>
        <p:spPr>
          <a:xfrm>
            <a:off x="3698640" y="1299600"/>
            <a:ext cx="5445000" cy="3039840"/>
          </a:xfrm>
          <a:prstGeom prst="rect">
            <a:avLst/>
          </a:prstGeom>
          <a:ln>
            <a:noFill/>
          </a:ln>
        </p:spPr>
      </p:pic>
      <p:sp>
        <p:nvSpPr>
          <p:cNvPr id="264" name="TextShape 2"/>
          <p:cNvSpPr txBox="1"/>
          <p:nvPr/>
        </p:nvSpPr>
        <p:spPr>
          <a:xfrm>
            <a:off x="311760" y="1417680"/>
            <a:ext cx="37630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Operation process: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Ultrasonic sensor -</a:t>
            </a:r>
            <a:r>
              <a:rPr b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</a:t>
            </a: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Constantly testing obstacle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Measuring distance - Rotary encoder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Sampling - Stop every 5 metres and initiate asbestos sensor; different response according to results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Return to the starting point when finished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92;p14" descr=""/>
          <p:cNvPicPr/>
          <p:nvPr/>
        </p:nvPicPr>
        <p:blipFill>
          <a:blip r:embed="rId1"/>
          <a:stretch/>
        </p:blipFill>
        <p:spPr>
          <a:xfrm>
            <a:off x="0" y="0"/>
            <a:ext cx="4831200" cy="2414160"/>
          </a:xfrm>
          <a:prstGeom prst="rect">
            <a:avLst/>
          </a:prstGeom>
          <a:ln>
            <a:noFill/>
          </a:ln>
        </p:spPr>
      </p:pic>
      <p:pic>
        <p:nvPicPr>
          <p:cNvPr id="172" name="Google Shape;93;p14" descr=""/>
          <p:cNvPicPr/>
          <p:nvPr/>
        </p:nvPicPr>
        <p:blipFill>
          <a:blip r:embed="rId2"/>
          <a:stretch/>
        </p:blipFill>
        <p:spPr>
          <a:xfrm>
            <a:off x="4831560" y="0"/>
            <a:ext cx="4312080" cy="217080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94;p14" descr=""/>
          <p:cNvPicPr/>
          <p:nvPr/>
        </p:nvPicPr>
        <p:blipFill>
          <a:blip r:embed="rId3"/>
          <a:stretch/>
        </p:blipFill>
        <p:spPr>
          <a:xfrm>
            <a:off x="-15480" y="2414520"/>
            <a:ext cx="4571640" cy="2734560"/>
          </a:xfrm>
          <a:prstGeom prst="rect">
            <a:avLst/>
          </a:prstGeom>
          <a:ln>
            <a:noFill/>
          </a:ln>
        </p:spPr>
      </p:pic>
      <p:pic>
        <p:nvPicPr>
          <p:cNvPr id="174" name="Google Shape;95;p14" descr=""/>
          <p:cNvPicPr/>
          <p:nvPr/>
        </p:nvPicPr>
        <p:blipFill>
          <a:blip r:embed="rId4"/>
          <a:stretch/>
        </p:blipFill>
        <p:spPr>
          <a:xfrm>
            <a:off x="6598440" y="2186640"/>
            <a:ext cx="2545200" cy="2956680"/>
          </a:xfrm>
          <a:prstGeom prst="rect">
            <a:avLst/>
          </a:prstGeom>
          <a:ln>
            <a:noFill/>
          </a:ln>
        </p:spPr>
      </p:pic>
      <p:pic>
        <p:nvPicPr>
          <p:cNvPr id="175" name="Google Shape;96;p14" descr=""/>
          <p:cNvPicPr/>
          <p:nvPr/>
        </p:nvPicPr>
        <p:blipFill>
          <a:blip r:embed="rId5"/>
          <a:stretch/>
        </p:blipFill>
        <p:spPr>
          <a:xfrm>
            <a:off x="4341600" y="2186640"/>
            <a:ext cx="2634120" cy="294444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97;p14" descr=""/>
          <p:cNvPicPr/>
          <p:nvPr/>
        </p:nvPicPr>
        <p:blipFill>
          <a:blip r:embed="rId6"/>
          <a:stretch/>
        </p:blipFill>
        <p:spPr>
          <a:xfrm>
            <a:off x="3074400" y="1204200"/>
            <a:ext cx="3054240" cy="273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Python Coding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311760" y="1417680"/>
            <a:ext cx="37630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Operation process: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Ultrasonic sensor -</a:t>
            </a:r>
            <a:r>
              <a:rPr b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</a:t>
            </a: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Constantly testing obstacle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Measuring distance - Rotary encoder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Sampling - Stop every 5 metres and initiate asbestos sensor; different response according to results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Return to the starting point when finished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Google Shape;264;p32" descr=""/>
          <p:cNvPicPr/>
          <p:nvPr/>
        </p:nvPicPr>
        <p:blipFill>
          <a:blip r:embed="rId1"/>
          <a:stretch/>
        </p:blipFill>
        <p:spPr>
          <a:xfrm>
            <a:off x="4075200" y="1500840"/>
            <a:ext cx="5068440" cy="220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Python Coding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311760" y="1417680"/>
            <a:ext cx="37630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Operation process: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Ultrasonic sensor -</a:t>
            </a:r>
            <a:r>
              <a:rPr b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</a:t>
            </a: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Constantly testing obstacle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Measuring distance - Rotary encoder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Sampling - Stop every 5 metres and initiate asbestos sensor; different response according to results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Return to the starting point when finished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Google Shape;271;p33" descr=""/>
          <p:cNvPicPr/>
          <p:nvPr/>
        </p:nvPicPr>
        <p:blipFill>
          <a:blip r:embed="rId1"/>
          <a:stretch/>
        </p:blipFill>
        <p:spPr>
          <a:xfrm>
            <a:off x="4696200" y="1177560"/>
            <a:ext cx="4447440" cy="372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Python Coding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311760" y="1417680"/>
            <a:ext cx="37630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Operation process: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Ultrasonic sensor - Constantly testing obstacle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Measuring distance - Rotary encoder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Sampling - Stop every 5 metres and initiate asbestos sensor</a:t>
            </a: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;</a:t>
            </a: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 different response according to results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Return to the starting point when finished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Google Shape;278;p34" descr=""/>
          <p:cNvPicPr/>
          <p:nvPr/>
        </p:nvPicPr>
        <p:blipFill>
          <a:blip r:embed="rId1"/>
          <a:stretch/>
        </p:blipFill>
        <p:spPr>
          <a:xfrm>
            <a:off x="3942720" y="1485720"/>
            <a:ext cx="5200920" cy="3014640"/>
          </a:xfrm>
          <a:prstGeom prst="rect">
            <a:avLst/>
          </a:prstGeom>
          <a:ln>
            <a:noFill/>
          </a:ln>
        </p:spPr>
      </p:pic>
      <p:sp>
        <p:nvSpPr>
          <p:cNvPr id="274" name="CustomShape 3"/>
          <p:cNvSpPr/>
          <p:nvPr/>
        </p:nvSpPr>
        <p:spPr>
          <a:xfrm>
            <a:off x="5966280" y="2694960"/>
            <a:ext cx="1257120" cy="21708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Python Coding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311760" y="1417680"/>
            <a:ext cx="37630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Operation process: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Ultrasonic sensor - Constantly testing obstacle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Measuring distance - Rotary encoder 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Sampling - Stop every 5 metres and initiate asbestos sensor; </a:t>
            </a: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different response according to results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Return to the starting point when finished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Google Shape;286;p35" descr=""/>
          <p:cNvPicPr/>
          <p:nvPr/>
        </p:nvPicPr>
        <p:blipFill>
          <a:blip r:embed="rId1"/>
          <a:stretch/>
        </p:blipFill>
        <p:spPr>
          <a:xfrm>
            <a:off x="4076280" y="1017720"/>
            <a:ext cx="5067360" cy="386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Python Coding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TextShape 2"/>
          <p:cNvSpPr txBox="1"/>
          <p:nvPr/>
        </p:nvSpPr>
        <p:spPr>
          <a:xfrm>
            <a:off x="311760" y="1417680"/>
            <a:ext cx="37630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Operation process: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Ultrasonic sensor - Constantly testing obstacle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Measuring distance - Rotary encoder 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spcAft>
                <a:spcPts val="283"/>
              </a:spcAft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Sampling - Stop every 5 metres and initiate asbestos sensor; different response according to results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  <a:spcAft>
                <a:spcPts val="283"/>
              </a:spcAft>
            </a:pP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Return to the starting point when finished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0" name="Google Shape;293;p36" descr=""/>
          <p:cNvPicPr/>
          <p:nvPr/>
        </p:nvPicPr>
        <p:blipFill>
          <a:blip r:embed="rId1"/>
          <a:stretch/>
        </p:blipFill>
        <p:spPr>
          <a:xfrm>
            <a:off x="4075200" y="1829160"/>
            <a:ext cx="5068440" cy="209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Python Coding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311760" y="1417680"/>
            <a:ext cx="37630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Operation process: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Ultrasonic sensor - Constantly testing obstacle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Measuring distance - Rotary encoder 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Sampling - Stop every 5 metres and initiate asbestos sensor; different response according to results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32"/>
              </a:spcBef>
            </a:pPr>
            <a:r>
              <a:rPr b="1" i="1" lang="en-GB" sz="1600" spc="-1" strike="noStrike" u="sng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Return to the starting point when finished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3" name="Google Shape;300;p37" descr=""/>
          <p:cNvPicPr/>
          <p:nvPr/>
        </p:nvPicPr>
        <p:blipFill>
          <a:blip r:embed="rId1"/>
          <a:stretch/>
        </p:blipFill>
        <p:spPr>
          <a:xfrm>
            <a:off x="4219920" y="1417680"/>
            <a:ext cx="4923720" cy="298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Graphic Design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311760" y="1229760"/>
            <a:ext cx="8424360" cy="3732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434343"/>
              </a:buClr>
              <a:buFont typeface="Roboto"/>
              <a:buAutoNum type="arabicPeriod"/>
            </a:pPr>
            <a:r>
              <a:rPr b="1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Two wheels, one with rotary encoder attached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434343"/>
              </a:buClr>
              <a:buFont typeface="Roboto"/>
              <a:buAutoNum type="arabicPeriod"/>
            </a:pPr>
            <a:r>
              <a:rPr b="1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Asbestos sensor and ultrasonic sensor attached on the main body in the front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434343"/>
              </a:buClr>
              <a:buFont typeface="Roboto"/>
              <a:buAutoNum type="arabicPeriod"/>
            </a:pPr>
            <a:r>
              <a:rPr b="1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Response area for LEDs and buzzer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434343"/>
              </a:buClr>
              <a:buFont typeface="Roboto"/>
              <a:buAutoNum type="arabicPeriod"/>
            </a:pPr>
            <a:r>
              <a:rPr b="1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Other components inside the body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Google Shape;307;p38" descr=""/>
          <p:cNvPicPr/>
          <p:nvPr/>
        </p:nvPicPr>
        <p:blipFill>
          <a:blip r:embed="rId1"/>
          <a:stretch/>
        </p:blipFill>
        <p:spPr>
          <a:xfrm>
            <a:off x="5379480" y="2664000"/>
            <a:ext cx="3764160" cy="222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265680" y="1151280"/>
            <a:ext cx="4044960" cy="156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GB" sz="42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Blender</a:t>
            </a:r>
            <a:endParaRPr b="0" lang="en-GB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265680" y="2769120"/>
            <a:ext cx="404496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GB" sz="2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...for our robot graphic design</a:t>
            </a:r>
            <a:endParaRPr b="0" lang="en-GB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9" name="Google Shape;314;p39" descr=""/>
          <p:cNvPicPr/>
          <p:nvPr/>
        </p:nvPicPr>
        <p:blipFill>
          <a:blip r:embed="rId1"/>
          <a:stretch/>
        </p:blipFill>
        <p:spPr>
          <a:xfrm>
            <a:off x="3466080" y="1829880"/>
            <a:ext cx="844200" cy="844200"/>
          </a:xfrm>
          <a:prstGeom prst="rect">
            <a:avLst/>
          </a:prstGeom>
          <a:ln>
            <a:noFill/>
          </a:ln>
        </p:spPr>
      </p:pic>
      <p:pic>
        <p:nvPicPr>
          <p:cNvPr id="290" name="Google Shape;315;p39" descr=""/>
          <p:cNvPicPr/>
          <p:nvPr/>
        </p:nvPicPr>
        <p:blipFill>
          <a:blip r:embed="rId2"/>
          <a:stretch/>
        </p:blipFill>
        <p:spPr>
          <a:xfrm>
            <a:off x="4572000" y="0"/>
            <a:ext cx="2424960" cy="2710800"/>
          </a:xfrm>
          <a:prstGeom prst="rect">
            <a:avLst/>
          </a:prstGeom>
          <a:ln>
            <a:noFill/>
          </a:ln>
        </p:spPr>
      </p:pic>
      <p:pic>
        <p:nvPicPr>
          <p:cNvPr id="291" name="Google Shape;316;p39" descr=""/>
          <p:cNvPicPr/>
          <p:nvPr/>
        </p:nvPicPr>
        <p:blipFill>
          <a:blip r:embed="rId3"/>
          <a:stretch/>
        </p:blipFill>
        <p:spPr>
          <a:xfrm>
            <a:off x="6377040" y="1929240"/>
            <a:ext cx="2766600" cy="321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265680" y="1151280"/>
            <a:ext cx="4044960" cy="156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GB" sz="42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The END</a:t>
            </a:r>
            <a:endParaRPr b="0" lang="en-GB" sz="4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265680" y="2769120"/>
            <a:ext cx="4044960" cy="1269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50000"/>
              </a:lnSpc>
            </a:pPr>
            <a:r>
              <a:rPr b="0" lang="en-GB" sz="2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Pacifico"/>
                <a:ea typeface="Pacifico"/>
              </a:rPr>
              <a:t>Thank you for Reto’s and tutor’s help for our project and </a:t>
            </a:r>
            <a:endParaRPr b="0" lang="en-GB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GB" sz="21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Pacifico"/>
                <a:ea typeface="Pacifico"/>
              </a:rPr>
              <a:t>all of your attention!</a:t>
            </a:r>
            <a:endParaRPr b="0" lang="en-GB" sz="2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Google Shape;323;p40" descr=""/>
          <p:cNvPicPr/>
          <p:nvPr/>
        </p:nvPicPr>
        <p:blipFill>
          <a:blip r:embed="rId1"/>
          <a:stretch/>
        </p:blipFill>
        <p:spPr>
          <a:xfrm>
            <a:off x="5022360" y="0"/>
            <a:ext cx="3689640" cy="51433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Background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311760" y="1417680"/>
            <a:ext cx="375912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Asbestos (</a:t>
            </a:r>
            <a:r>
              <a:rPr b="1" lang="en-GB" sz="16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Mg</a:t>
            </a:r>
            <a:r>
              <a:rPr b="1" lang="en-GB" sz="1600" spc="-1" strike="noStrike" baseline="-2500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r>
              <a:rPr b="1" lang="en-GB" sz="16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</a:t>
            </a:r>
            <a:r>
              <a:rPr b="1" lang="en-GB" sz="1600" spc="-1" strike="noStrike" baseline="-2500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</a:t>
            </a:r>
            <a:r>
              <a:rPr b="1" lang="en-GB" sz="16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1" lang="en-GB" sz="1600" spc="-1" strike="noStrike" baseline="-2500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</a:t>
            </a:r>
            <a:r>
              <a:rPr b="1" lang="en-GB" sz="16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(OH)</a:t>
            </a:r>
            <a:r>
              <a:rPr b="1" lang="en-GB" sz="1600" spc="-1" strike="noStrike" baseline="-25000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r>
            <a:r>
              <a:rPr b="1" lang="en-GB" sz="16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):</a:t>
            </a:r>
            <a:endParaRPr b="0" lang="en-GB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599"/>
              </a:spcBef>
              <a:buClr>
                <a:srgbClr val="434343"/>
              </a:buClr>
              <a:buFont typeface="Roboto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Naturally occurring silicate minerals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001"/>
              </a:spcBef>
              <a:buClr>
                <a:srgbClr val="434343"/>
              </a:buClr>
              <a:buFont typeface="Roboto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Known carcinogen and causes mesothelioma when inhaled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001"/>
              </a:spcBef>
              <a:buClr>
                <a:srgbClr val="434343"/>
              </a:buClr>
              <a:buFont typeface="Roboto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Used as fireproofing material to construct buildings (floor, ceilings, pipes, insulation...)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434343"/>
              </a:buClr>
              <a:buFont typeface="Roboto"/>
              <a:buChar char="●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More than 107,000 people die in the world each year from exposure to asbestos.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Google Shape;104;p15" descr=""/>
          <p:cNvPicPr/>
          <p:nvPr/>
        </p:nvPicPr>
        <p:blipFill>
          <a:blip r:embed="rId1"/>
          <a:stretch/>
        </p:blipFill>
        <p:spPr>
          <a:xfrm>
            <a:off x="4644720" y="1542240"/>
            <a:ext cx="4498920" cy="3356280"/>
          </a:xfrm>
          <a:prstGeom prst="rect">
            <a:avLst/>
          </a:prstGeom>
          <a:ln>
            <a:noFill/>
          </a:ln>
        </p:spPr>
      </p:pic>
      <p:pic>
        <p:nvPicPr>
          <p:cNvPr id="180" name="Google Shape;105;p15" descr=""/>
          <p:cNvPicPr/>
          <p:nvPr/>
        </p:nvPicPr>
        <p:blipFill>
          <a:blip r:embed="rId2"/>
          <a:stretch/>
        </p:blipFill>
        <p:spPr>
          <a:xfrm>
            <a:off x="2912400" y="463680"/>
            <a:ext cx="2997720" cy="150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Idea for our final project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311760" y="1417680"/>
            <a:ext cx="42598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Two-wheeled mobile robot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Working in indoor environment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Autonomous testing in buildings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For authority to assess environmental risk for public health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3" name="Google Shape;112;p16" descr=""/>
          <p:cNvPicPr/>
          <p:nvPr/>
        </p:nvPicPr>
        <p:blipFill>
          <a:blip r:embed="rId1"/>
          <a:stretch/>
        </p:blipFill>
        <p:spPr>
          <a:xfrm>
            <a:off x="4536000" y="936000"/>
            <a:ext cx="3459600" cy="2304000"/>
          </a:xfrm>
          <a:prstGeom prst="rect">
            <a:avLst/>
          </a:prstGeom>
          <a:ln>
            <a:noFill/>
          </a:ln>
        </p:spPr>
      </p:pic>
      <p:pic>
        <p:nvPicPr>
          <p:cNvPr id="184" name="Google Shape;113;p16" descr=""/>
          <p:cNvPicPr/>
          <p:nvPr/>
        </p:nvPicPr>
        <p:blipFill>
          <a:blip r:embed="rId2"/>
          <a:stretch/>
        </p:blipFill>
        <p:spPr>
          <a:xfrm>
            <a:off x="5553720" y="2405160"/>
            <a:ext cx="3072240" cy="2304000"/>
          </a:xfrm>
          <a:prstGeom prst="rect">
            <a:avLst/>
          </a:prstGeom>
          <a:ln>
            <a:noFill/>
          </a:ln>
        </p:spPr>
      </p:pic>
      <p:pic>
        <p:nvPicPr>
          <p:cNvPr id="185" name="Google Shape;114;p16" descr=""/>
          <p:cNvPicPr/>
          <p:nvPr/>
        </p:nvPicPr>
        <p:blipFill>
          <a:blip r:embed="rId3"/>
          <a:stretch/>
        </p:blipFill>
        <p:spPr>
          <a:xfrm>
            <a:off x="3989160" y="3398400"/>
            <a:ext cx="1165320" cy="138600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 rot="744000">
            <a:off x="5693040" y="1227600"/>
            <a:ext cx="2122200" cy="6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pectral"/>
                <a:ea typeface="Spectral"/>
              </a:rPr>
              <a:t>?</a:t>
            </a:r>
            <a:endParaRPr b="0" lang="en-GB" sz="18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How to test Asbestos?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311760" y="1417680"/>
            <a:ext cx="425988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Shine a laser on a stream of airborne particles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Analyze the reflected light pattern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Pull the stream of airborne particles through a magnetic field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If the fibers align with the magnetic field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Google Shape;123;p17" descr=""/>
          <p:cNvPicPr/>
          <p:nvPr/>
        </p:nvPicPr>
        <p:blipFill>
          <a:blip r:embed="rId1"/>
          <a:stretch/>
        </p:blipFill>
        <p:spPr>
          <a:xfrm>
            <a:off x="5553720" y="2405160"/>
            <a:ext cx="3072240" cy="2304000"/>
          </a:xfrm>
          <a:prstGeom prst="rect">
            <a:avLst/>
          </a:prstGeom>
          <a:ln>
            <a:noFill/>
          </a:ln>
        </p:spPr>
      </p:pic>
      <p:pic>
        <p:nvPicPr>
          <p:cNvPr id="190" name="Google Shape;124;p17" descr=""/>
          <p:cNvPicPr/>
          <p:nvPr/>
        </p:nvPicPr>
        <p:blipFill>
          <a:blip r:embed="rId2"/>
          <a:stretch/>
        </p:blipFill>
        <p:spPr>
          <a:xfrm>
            <a:off x="3989160" y="3398400"/>
            <a:ext cx="1165320" cy="1386000"/>
          </a:xfrm>
          <a:prstGeom prst="rect">
            <a:avLst/>
          </a:prstGeom>
          <a:ln>
            <a:noFill/>
          </a:ln>
        </p:spPr>
      </p:pic>
      <p:pic>
        <p:nvPicPr>
          <p:cNvPr id="191" name="Google Shape;125;p17" descr=""/>
          <p:cNvPicPr/>
          <p:nvPr/>
        </p:nvPicPr>
        <p:blipFill>
          <a:blip r:embed="rId3"/>
          <a:stretch/>
        </p:blipFill>
        <p:spPr>
          <a:xfrm>
            <a:off x="5512320" y="2405160"/>
            <a:ext cx="3631320" cy="2422800"/>
          </a:xfrm>
          <a:prstGeom prst="rect">
            <a:avLst/>
          </a:prstGeom>
          <a:ln>
            <a:noFill/>
          </a:ln>
        </p:spPr>
      </p:pic>
      <p:pic>
        <p:nvPicPr>
          <p:cNvPr id="192" name="Google Shape;126;p17" descr=""/>
          <p:cNvPicPr/>
          <p:nvPr/>
        </p:nvPicPr>
        <p:blipFill>
          <a:blip r:embed="rId4"/>
          <a:stretch/>
        </p:blipFill>
        <p:spPr>
          <a:xfrm>
            <a:off x="4536000" y="936000"/>
            <a:ext cx="3459600" cy="23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F</a:t>
            </a:r>
            <a:r>
              <a:rPr b="0" i="1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unctions of our robot design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32000" y="1342440"/>
            <a:ext cx="2682720" cy="330228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3"/>
          <p:cNvSpPr/>
          <p:nvPr/>
        </p:nvSpPr>
        <p:spPr>
          <a:xfrm>
            <a:off x="432000" y="1342440"/>
            <a:ext cx="2682720" cy="8229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TextShape 4"/>
          <p:cNvSpPr txBox="1"/>
          <p:nvPr/>
        </p:nvSpPr>
        <p:spPr>
          <a:xfrm>
            <a:off x="489240" y="1337760"/>
            <a:ext cx="349200" cy="82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857520" y="1514880"/>
            <a:ext cx="360" cy="47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TextShape 6"/>
          <p:cNvSpPr txBox="1"/>
          <p:nvPr/>
        </p:nvSpPr>
        <p:spPr>
          <a:xfrm>
            <a:off x="933840" y="1337760"/>
            <a:ext cx="2101320" cy="82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Modified Obstacle Detection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TextShape 7"/>
          <p:cNvSpPr txBox="1"/>
          <p:nvPr/>
        </p:nvSpPr>
        <p:spPr>
          <a:xfrm>
            <a:off x="507960" y="2269080"/>
            <a:ext cx="2530440" cy="2376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The robot will constantly detect obstacle;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Multiple measurement is considered for better accuracy;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Temporary obstacle will not hinder robot’s performance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8"/>
          <p:cNvSpPr/>
          <p:nvPr/>
        </p:nvSpPr>
        <p:spPr>
          <a:xfrm>
            <a:off x="3221640" y="1342440"/>
            <a:ext cx="2672640" cy="330228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9"/>
          <p:cNvSpPr/>
          <p:nvPr/>
        </p:nvSpPr>
        <p:spPr>
          <a:xfrm>
            <a:off x="3221640" y="1342440"/>
            <a:ext cx="2672640" cy="8229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TextShape 10"/>
          <p:cNvSpPr txBox="1"/>
          <p:nvPr/>
        </p:nvSpPr>
        <p:spPr>
          <a:xfrm>
            <a:off x="3275640" y="1337760"/>
            <a:ext cx="349200" cy="82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3647520" y="1514880"/>
            <a:ext cx="360" cy="47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TextShape 12"/>
          <p:cNvSpPr txBox="1"/>
          <p:nvPr/>
        </p:nvSpPr>
        <p:spPr>
          <a:xfrm>
            <a:off x="3723840" y="1342440"/>
            <a:ext cx="2101320" cy="82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Autonomous sampling and return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TextShape 13"/>
          <p:cNvSpPr txBox="1"/>
          <p:nvPr/>
        </p:nvSpPr>
        <p:spPr>
          <a:xfrm>
            <a:off x="3294720" y="2269080"/>
            <a:ext cx="2530440" cy="2376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Systematic distance sampling and returning to the starting point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599"/>
              </a:spcBef>
              <a:buClr>
                <a:srgbClr val="434343"/>
              </a:buClr>
              <a:buFont typeface="Symbol" charset="2"/>
              <a:buChar char="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Rotary encoder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Symbol" charset="2"/>
              <a:buChar char="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Measure travelled distance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434343"/>
              </a:buClr>
              <a:buFont typeface="Symbol" charset="2"/>
              <a:buChar char="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Adjusted behaviors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14"/>
          <p:cNvSpPr/>
          <p:nvPr/>
        </p:nvSpPr>
        <p:spPr>
          <a:xfrm>
            <a:off x="6006960" y="1342440"/>
            <a:ext cx="2672640" cy="3302280"/>
          </a:xfrm>
          <a:prstGeom prst="rect">
            <a:avLst/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15"/>
          <p:cNvSpPr/>
          <p:nvPr/>
        </p:nvSpPr>
        <p:spPr>
          <a:xfrm>
            <a:off x="6006960" y="1342440"/>
            <a:ext cx="2672640" cy="8229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TextShape 16"/>
          <p:cNvSpPr txBox="1"/>
          <p:nvPr/>
        </p:nvSpPr>
        <p:spPr>
          <a:xfrm>
            <a:off x="6058800" y="1337760"/>
            <a:ext cx="349200" cy="82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17"/>
          <p:cNvSpPr/>
          <p:nvPr/>
        </p:nvSpPr>
        <p:spPr>
          <a:xfrm>
            <a:off x="6427080" y="1514880"/>
            <a:ext cx="360" cy="47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TextShape 18"/>
          <p:cNvSpPr txBox="1"/>
          <p:nvPr/>
        </p:nvSpPr>
        <p:spPr>
          <a:xfrm>
            <a:off x="6503400" y="1342440"/>
            <a:ext cx="2101320" cy="822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Asbestos level testing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TextShape 19"/>
          <p:cNvSpPr txBox="1"/>
          <p:nvPr/>
        </p:nvSpPr>
        <p:spPr>
          <a:xfrm>
            <a:off x="6077520" y="2269080"/>
            <a:ext cx="2530440" cy="23760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Inspection of Asbestos level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7160">
              <a:lnSpc>
                <a:spcPct val="100000"/>
              </a:lnSpc>
              <a:spcBef>
                <a:spcPts val="1599"/>
              </a:spcBef>
              <a:buClr>
                <a:srgbClr val="434343"/>
              </a:buClr>
              <a:buFont typeface="Symbol" charset="2"/>
              <a:buChar char=""/>
            </a:pPr>
            <a:r>
              <a:rPr b="0" lang="en-GB" sz="14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Warning system: Alerting sound and LED Lights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Components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311760" y="1494000"/>
            <a:ext cx="331956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Raspberry Pi; Battery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1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Inputs: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Ultrasonic sensor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Asbestos sensor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Switch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Rotary encoder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Google Shape;159;p19" descr=""/>
          <p:cNvPicPr/>
          <p:nvPr/>
        </p:nvPicPr>
        <p:blipFill>
          <a:blip r:embed="rId1"/>
          <a:stretch/>
        </p:blipFill>
        <p:spPr>
          <a:xfrm>
            <a:off x="5523480" y="1467000"/>
            <a:ext cx="1317960" cy="1206360"/>
          </a:xfrm>
          <a:prstGeom prst="rect">
            <a:avLst/>
          </a:prstGeom>
          <a:ln>
            <a:noFill/>
          </a:ln>
        </p:spPr>
      </p:pic>
      <p:sp>
        <p:nvSpPr>
          <p:cNvPr id="215" name="TextShape 3"/>
          <p:cNvSpPr txBox="1"/>
          <p:nvPr/>
        </p:nvSpPr>
        <p:spPr>
          <a:xfrm>
            <a:off x="2771280" y="1494000"/>
            <a:ext cx="3864240" cy="3150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1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Outputs: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Motor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LED lights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Buzzer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Google Shape;161;p19" descr=""/>
          <p:cNvPicPr/>
          <p:nvPr/>
        </p:nvPicPr>
        <p:blipFill>
          <a:blip r:embed="rId2"/>
          <a:stretch/>
        </p:blipFill>
        <p:spPr>
          <a:xfrm rot="281400">
            <a:off x="7650000" y="2378160"/>
            <a:ext cx="1000440" cy="1381680"/>
          </a:xfrm>
          <a:prstGeom prst="rect">
            <a:avLst/>
          </a:prstGeom>
          <a:ln>
            <a:noFill/>
          </a:ln>
        </p:spPr>
      </p:pic>
      <p:pic>
        <p:nvPicPr>
          <p:cNvPr id="217" name="Google Shape;162;p19" descr=""/>
          <p:cNvPicPr/>
          <p:nvPr/>
        </p:nvPicPr>
        <p:blipFill>
          <a:blip r:embed="rId3"/>
          <a:stretch/>
        </p:blipFill>
        <p:spPr>
          <a:xfrm rot="339000">
            <a:off x="7013520" y="824400"/>
            <a:ext cx="1459800" cy="1459800"/>
          </a:xfrm>
          <a:prstGeom prst="rect">
            <a:avLst/>
          </a:prstGeom>
          <a:ln>
            <a:noFill/>
          </a:ln>
        </p:spPr>
      </p:pic>
      <p:pic>
        <p:nvPicPr>
          <p:cNvPr id="218" name="Google Shape;163;p19" descr=""/>
          <p:cNvPicPr/>
          <p:nvPr/>
        </p:nvPicPr>
        <p:blipFill>
          <a:blip r:embed="rId4"/>
          <a:stretch/>
        </p:blipFill>
        <p:spPr>
          <a:xfrm>
            <a:off x="4287240" y="909000"/>
            <a:ext cx="1409760" cy="1355040"/>
          </a:xfrm>
          <a:prstGeom prst="rect">
            <a:avLst/>
          </a:prstGeom>
          <a:ln>
            <a:noFill/>
          </a:ln>
        </p:spPr>
      </p:pic>
      <p:pic>
        <p:nvPicPr>
          <p:cNvPr id="219" name="Google Shape;164;p19" descr=""/>
          <p:cNvPicPr/>
          <p:nvPr/>
        </p:nvPicPr>
        <p:blipFill>
          <a:blip r:embed="rId5"/>
          <a:stretch/>
        </p:blipFill>
        <p:spPr>
          <a:xfrm>
            <a:off x="4027320" y="2571840"/>
            <a:ext cx="3171960" cy="135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GB" sz="3000" spc="-1" strike="noStrike">
                <a:solidFill>
                  <a:srgbClr val="2a3990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Schematic Diagram</a:t>
            </a:r>
            <a:endParaRPr b="0" lang="en-GB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# TinyCAD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spcAft>
                <a:spcPts val="1599"/>
              </a:spcAft>
            </a:pPr>
            <a:r>
              <a:rPr b="0" lang="en-GB" sz="1800" spc="-1" strike="noStrike">
                <a:solidFill>
                  <a:srgbClr val="434343"/>
                </a:solidFill>
                <a:uFill>
                  <a:solidFill>
                    <a:srgbClr val="ffffff"/>
                  </a:solidFill>
                </a:uFill>
                <a:latin typeface="Roboto"/>
                <a:ea typeface="Roboto"/>
              </a:rPr>
              <a:t>Components connected to the Raspberry Pi via pin GPIO.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Google Shape;171;p20" descr=""/>
          <p:cNvPicPr/>
          <p:nvPr/>
        </p:nvPicPr>
        <p:blipFill>
          <a:blip r:embed="rId1"/>
          <a:stretch/>
        </p:blipFill>
        <p:spPr>
          <a:xfrm>
            <a:off x="6984000" y="1409040"/>
            <a:ext cx="948960" cy="84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311760" y="410040"/>
            <a:ext cx="8520120" cy="607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311760" y="1229760"/>
            <a:ext cx="8520120" cy="33386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Google Shape;178;p2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496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LibreOffice/5.3.4.2$Windows_X86_64 LibreOffice_project/f82d347ccc0be322489bf7da61d7e4ad13fe2ff3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2018-12-04T08:24:06Z</dcterms:modified>
  <cp:revision>1</cp:revision>
  <dc:subject/>
  <dc:title/>
</cp:coreProperties>
</file>